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1044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0EF5FD-F296-4DE0-89F7-45A383F07A0C}" type="datetimeFigureOut">
              <a:rPr lang="ja-JP" altLang="en-US"/>
              <a:pPr>
                <a:defRPr/>
              </a:pPr>
              <a:t>2024/3/29</a:t>
            </a:fld>
            <a:endParaRPr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11A912-ABEC-41BB-AB9C-E6B20274F270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6325" cy="2468563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2" name="Group 15"/>
          <p:cNvGrpSpPr>
            <a:grpSpLocks noChangeAspect="1"/>
          </p:cNvGrpSpPr>
          <p:nvPr/>
        </p:nvGrpSpPr>
        <p:grpSpPr bwMode="auto">
          <a:xfrm>
            <a:off x="211138" y="1679575"/>
            <a:ext cx="8723312" cy="1330325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006" y="4499677"/>
              <a:ext cx="4295986" cy="1016152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8667" y="4319028"/>
              <a:ext cx="8279020" cy="1208091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4286" y="4334834"/>
              <a:ext cx="8165219" cy="1101960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5651" y="4316769"/>
              <a:ext cx="4940859" cy="925827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</p:grpSp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338138"/>
            <a:ext cx="8229600" cy="1252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4138" y="6249988"/>
            <a:ext cx="37861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000" smtClean="0">
                <a:solidFill>
                  <a:schemeClr val="tx2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4F584865-C10C-4380-87C2-35490C73291B}" type="datetimeFigureOut">
              <a:rPr lang="ja-JP" altLang="en-US"/>
              <a:pPr>
                <a:defRPr/>
              </a:pPr>
              <a:t>2024/3/29</a:t>
            </a:fld>
            <a:endParaRPr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75" y="6249988"/>
            <a:ext cx="3786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2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0975" y="6249988"/>
            <a:ext cx="11620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00" smtClean="0">
                <a:solidFill>
                  <a:schemeClr val="tx2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2AE05A3E-8C61-4082-B0D3-1480B789F2B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  <p:sp>
        <p:nvSpPr>
          <p:cNvPr id="1032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71538" y="2674938"/>
            <a:ext cx="7408862" cy="3451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rtl="0" fontAlgn="base">
        <a:spcBef>
          <a:spcPct val="0"/>
        </a:spcBef>
        <a:spcAft>
          <a:spcPct val="0"/>
        </a:spcAft>
        <a:defRPr kumimoji="1" sz="4400" kern="1200">
          <a:solidFill>
            <a:srgbClr val="FFFFFF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kumimoji="1" sz="4400">
          <a:solidFill>
            <a:srgbClr val="FFFFFF"/>
          </a:solidFill>
          <a:latin typeface="Candara" pitchFamily="34" charset="0"/>
          <a:ea typeface="HGP明朝E" pitchFamily="18" charset="-128"/>
        </a:defRPr>
      </a:lvl2pPr>
      <a:lvl3pPr algn="ctr" rtl="0" fontAlgn="base">
        <a:spcBef>
          <a:spcPct val="0"/>
        </a:spcBef>
        <a:spcAft>
          <a:spcPct val="0"/>
        </a:spcAft>
        <a:defRPr kumimoji="1" sz="4400">
          <a:solidFill>
            <a:srgbClr val="FFFFFF"/>
          </a:solidFill>
          <a:latin typeface="Candara" pitchFamily="34" charset="0"/>
          <a:ea typeface="HGP明朝E" pitchFamily="18" charset="-128"/>
        </a:defRPr>
      </a:lvl3pPr>
      <a:lvl4pPr algn="ctr" rtl="0" fontAlgn="base">
        <a:spcBef>
          <a:spcPct val="0"/>
        </a:spcBef>
        <a:spcAft>
          <a:spcPct val="0"/>
        </a:spcAft>
        <a:defRPr kumimoji="1" sz="4400">
          <a:solidFill>
            <a:srgbClr val="FFFFFF"/>
          </a:solidFill>
          <a:latin typeface="Candara" pitchFamily="34" charset="0"/>
          <a:ea typeface="HGP明朝E" pitchFamily="18" charset="-128"/>
        </a:defRPr>
      </a:lvl4pPr>
      <a:lvl5pPr algn="ctr" rtl="0" fontAlgn="base">
        <a:spcBef>
          <a:spcPct val="0"/>
        </a:spcBef>
        <a:spcAft>
          <a:spcPct val="0"/>
        </a:spcAft>
        <a:defRPr kumimoji="1" sz="4400">
          <a:solidFill>
            <a:srgbClr val="FFFFFF"/>
          </a:solidFill>
          <a:latin typeface="Candara" pitchFamily="34" charset="0"/>
          <a:ea typeface="HGP明朝E" pitchFamily="18" charset="-128"/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273050" indent="-2730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kumimoji="1"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30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kumimoji="1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kumimoji="1"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kumimoji="1" kern="1200">
          <a:solidFill>
            <a:schemeClr val="tx2"/>
          </a:solidFill>
          <a:latin typeface="+mn-lt"/>
          <a:ea typeface="+mn-ea"/>
          <a:cs typeface="+mn-cs"/>
        </a:defRPr>
      </a:lvl4pPr>
      <a:lvl5pPr marL="1462088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kumimoji="1"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kumimoji="1"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kumimoji="1"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kumimoji="1"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kumimoji="1"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ext Box 2"/>
          <p:cNvSpPr txBox="1">
            <a:spLocks noChangeArrowheads="1"/>
          </p:cNvSpPr>
          <p:nvPr/>
        </p:nvSpPr>
        <p:spPr bwMode="auto">
          <a:xfrm>
            <a:off x="683568" y="548680"/>
            <a:ext cx="7366119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800" dirty="0">
                <a:latin typeface="HG丸ｺﾞｼｯｸM-PRO" pitchFamily="50" charset="-128"/>
                <a:ea typeface="HG丸ｺﾞｼｯｸM-PRO" pitchFamily="50" charset="-128"/>
              </a:rPr>
              <a:t>［商品名：貼って剥がせるデコファイル　］</a:t>
            </a:r>
          </a:p>
        </p:txBody>
      </p:sp>
      <p:cxnSp>
        <p:nvCxnSpPr>
          <p:cNvPr id="8" name="直線コネクタ 7"/>
          <p:cNvCxnSpPr/>
          <p:nvPr/>
        </p:nvCxnSpPr>
        <p:spPr>
          <a:xfrm>
            <a:off x="468313" y="6021388"/>
            <a:ext cx="820737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339" name="Text Box 5"/>
          <p:cNvSpPr txBox="1">
            <a:spLocks noChangeArrowheads="1"/>
          </p:cNvSpPr>
          <p:nvPr/>
        </p:nvSpPr>
        <p:spPr bwMode="auto">
          <a:xfrm>
            <a:off x="4355976" y="6093296"/>
            <a:ext cx="4564070" cy="52322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1400" dirty="0">
                <a:latin typeface="HG丸ｺﾞｼｯｸM-PRO" pitchFamily="50" charset="-128"/>
                <a:ea typeface="HG丸ｺﾞｼｯｸM-PRO" pitchFamily="50" charset="-128"/>
              </a:rPr>
              <a:t>〒</a:t>
            </a:r>
            <a:r>
              <a:rPr lang="en-US" altLang="ja-JP" sz="1400" dirty="0">
                <a:latin typeface="HG丸ｺﾞｼｯｸM-PRO" pitchFamily="50" charset="-128"/>
                <a:ea typeface="HG丸ｺﾞｼｯｸM-PRO" pitchFamily="50" charset="-128"/>
              </a:rPr>
              <a:t>338-0004</a:t>
            </a:r>
            <a:r>
              <a:rPr lang="ja-JP" altLang="en-US" sz="1400" dirty="0">
                <a:latin typeface="HG丸ｺﾞｼｯｸM-PRO" pitchFamily="50" charset="-128"/>
                <a:ea typeface="HG丸ｺﾞｼｯｸM-PRO" pitchFamily="50" charset="-128"/>
              </a:rPr>
              <a:t>埼玉県さいたま市中央区本西</a:t>
            </a:r>
            <a:r>
              <a:rPr lang="en-US" altLang="ja-JP" sz="1400" dirty="0">
                <a:latin typeface="HG丸ｺﾞｼｯｸM-PRO" pitchFamily="50" charset="-128"/>
                <a:ea typeface="HG丸ｺﾞｼｯｸM-PRO" pitchFamily="50" charset="-128"/>
              </a:rPr>
              <a:t>4-16-15</a:t>
            </a:r>
          </a:p>
          <a:p>
            <a:r>
              <a:rPr lang="en-US" altLang="ja-JP" sz="1400" dirty="0">
                <a:latin typeface="HG丸ｺﾞｼｯｸM-PRO" pitchFamily="50" charset="-128"/>
                <a:ea typeface="HG丸ｺﾞｼｯｸM-PRO" pitchFamily="50" charset="-128"/>
              </a:rPr>
              <a:t>048-853-5221</a:t>
            </a:r>
          </a:p>
        </p:txBody>
      </p:sp>
      <p:sp>
        <p:nvSpPr>
          <p:cNvPr id="14340" name="Text Box 5"/>
          <p:cNvSpPr txBox="1">
            <a:spLocks noChangeArrowheads="1"/>
          </p:cNvSpPr>
          <p:nvPr/>
        </p:nvSpPr>
        <p:spPr bwMode="auto">
          <a:xfrm>
            <a:off x="5093402" y="3976949"/>
            <a:ext cx="3522663" cy="1200329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ｻｲｽﾞ：</a:t>
            </a:r>
            <a:r>
              <a:rPr lang="pl-PL" altLang="ja-JP" sz="1200" dirty="0">
                <a:latin typeface="ＭＳ Ｐ明朝" charset="-128"/>
                <a:ea typeface="ＭＳ Ｐ明朝" charset="-128"/>
              </a:rPr>
              <a:t> </a:t>
            </a:r>
            <a:r>
              <a:rPr lang="ja-JP" altLang="en-US" sz="1200" dirty="0">
                <a:latin typeface="ＭＳ Ｐ明朝" charset="-128"/>
                <a:ea typeface="ＭＳ Ｐ明朝" charset="-128"/>
              </a:rPr>
              <a:t>Ｗ２２０</a:t>
            </a:r>
            <a:r>
              <a:rPr lang="en-US" altLang="ja-JP" sz="1200" dirty="0">
                <a:latin typeface="ＭＳ Ｐ明朝" charset="-128"/>
                <a:ea typeface="ＭＳ Ｐ明朝" charset="-128"/>
              </a:rPr>
              <a:t>×</a:t>
            </a:r>
            <a:r>
              <a:rPr lang="ja-JP" altLang="en-US" sz="1200" dirty="0">
                <a:latin typeface="ＭＳ Ｐ明朝" charset="-128"/>
                <a:ea typeface="ＭＳ Ｐ明朝" charset="-128"/>
              </a:rPr>
              <a:t>Ｈ３１０㎜</a:t>
            </a:r>
            <a:endParaRPr lang="en-US" altLang="ja-JP" sz="1200" dirty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素材：</a:t>
            </a:r>
            <a:r>
              <a:rPr lang="en-US" altLang="ja-JP" sz="1200" dirty="0">
                <a:latin typeface="HG丸ｺﾞｼｯｸM-PRO" pitchFamily="50" charset="-128"/>
                <a:ea typeface="HG丸ｺﾞｼｯｸM-PRO" pitchFamily="50" charset="-128"/>
              </a:rPr>
              <a:t>PP</a:t>
            </a:r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（ﾎﾟﾘﾌﾟﾛﾋﾟﾚﾝ）半透明</a:t>
            </a:r>
            <a:r>
              <a:rPr lang="en-US" altLang="ja-JP" sz="1200" dirty="0">
                <a:latin typeface="HG丸ｺﾞｼｯｸM-PRO" pitchFamily="50" charset="-128"/>
                <a:ea typeface="HG丸ｺﾞｼｯｸM-PRO" pitchFamily="50" charset="-128"/>
              </a:rPr>
              <a:t>0.2㎜</a:t>
            </a:r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厚</a:t>
            </a:r>
            <a:endParaRPr lang="en-US" altLang="ja-JP" sz="1200" dirty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印刷：</a:t>
            </a:r>
            <a:r>
              <a:rPr lang="en-US" altLang="ja-JP" sz="1200" dirty="0">
                <a:latin typeface="HG丸ｺﾞｼｯｸM-PRO" pitchFamily="50" charset="-128"/>
                <a:ea typeface="HG丸ｺﾞｼｯｸM-PRO" pitchFamily="50" charset="-128"/>
              </a:rPr>
              <a:t>UV</a:t>
            </a:r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ｵﾌｾｯﾄ印刷　白</a:t>
            </a:r>
            <a:r>
              <a:rPr lang="en-US" altLang="ja-JP" sz="1200" dirty="0">
                <a:latin typeface="HG丸ｺﾞｼｯｸM-PRO" pitchFamily="50" charset="-128"/>
                <a:ea typeface="HG丸ｺﾞｼｯｸM-PRO" pitchFamily="50" charset="-128"/>
              </a:rPr>
              <a:t>W+4+</a:t>
            </a:r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特殊ﾆｽ</a:t>
            </a:r>
            <a:r>
              <a:rPr lang="en-US" altLang="ja-JP" sz="1200" dirty="0">
                <a:latin typeface="HG丸ｺﾞｼｯｸM-PRO" pitchFamily="50" charset="-128"/>
                <a:ea typeface="HG丸ｺﾞｼｯｸM-PRO" pitchFamily="50" charset="-128"/>
              </a:rPr>
              <a:t>/0</a:t>
            </a:r>
            <a:endParaRPr lang="ja-JP" altLang="en-US" sz="1200" dirty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梱包：</a:t>
            </a:r>
            <a:r>
              <a:rPr lang="ja-JP" altLang="en-US" sz="12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適量</a:t>
            </a:r>
            <a:r>
              <a:rPr lang="ja-JP" altLang="ja-JP" sz="12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ﾀﾞﾝﾎﾞｰﾙ梱包</a:t>
            </a:r>
            <a:endParaRPr lang="en-US" altLang="ja-JP" sz="1200" dirty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製作日数：校了後　約</a:t>
            </a:r>
            <a:r>
              <a:rPr lang="en-US" altLang="ja-JP" sz="1200" dirty="0">
                <a:latin typeface="HG丸ｺﾞｼｯｸM-PRO" pitchFamily="50" charset="-128"/>
                <a:ea typeface="HG丸ｺﾞｼｯｸM-PRO" pitchFamily="50" charset="-128"/>
              </a:rPr>
              <a:t>1</a:t>
            </a:r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０日間（</a:t>
            </a:r>
            <a:r>
              <a:rPr lang="en-US" altLang="ja-JP" sz="1200" dirty="0">
                <a:latin typeface="HG丸ｺﾞｼｯｸM-PRO" pitchFamily="50" charset="-128"/>
                <a:ea typeface="HG丸ｺﾞｼｯｸM-PRO" pitchFamily="50" charset="-128"/>
              </a:rPr>
              <a:t>1</a:t>
            </a:r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万部）</a:t>
            </a:r>
          </a:p>
          <a:p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生産地：日本　埼玉県</a:t>
            </a:r>
            <a:endParaRPr lang="en-US" altLang="ja-JP" sz="1200" dirty="0">
              <a:latin typeface="HG丸ｺﾞｼｯｸM-PRO" pitchFamily="50" charset="-128"/>
              <a:ea typeface="HG丸ｺﾞｼｯｸM-PRO" pitchFamily="50" charset="-128"/>
            </a:endParaRPr>
          </a:p>
        </p:txBody>
      </p:sp>
      <p:pic>
        <p:nvPicPr>
          <p:cNvPr id="16" name="Picture 2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6093296"/>
            <a:ext cx="2886075" cy="55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8" name="Text Box 5"/>
          <p:cNvSpPr txBox="1">
            <a:spLocks noChangeArrowheads="1"/>
          </p:cNvSpPr>
          <p:nvPr/>
        </p:nvSpPr>
        <p:spPr bwMode="auto">
          <a:xfrm>
            <a:off x="468314" y="1196752"/>
            <a:ext cx="8418438" cy="1077218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ja-JP" altLang="en-US" sz="1600" dirty="0">
                <a:latin typeface="HG丸ｺﾞｼｯｸM-PRO" pitchFamily="50" charset="-128"/>
                <a:ea typeface="HG丸ｺﾞｼｯｸM-PRO" pitchFamily="50" charset="-128"/>
              </a:rPr>
              <a:t>商品特徴：</a:t>
            </a:r>
            <a:endParaRPr lang="en-US" altLang="ja-JP" sz="1600" dirty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600" dirty="0">
                <a:latin typeface="HG丸ｺﾞｼｯｸM-PRO" pitchFamily="50" charset="-128"/>
                <a:ea typeface="HG丸ｺﾞｼｯｸM-PRO" pitchFamily="50" charset="-128"/>
              </a:rPr>
              <a:t>①特殊加工によりシールを貼っても剥がせる再剥離機能！！</a:t>
            </a:r>
            <a:endParaRPr lang="en-US" altLang="ja-JP" sz="1600" dirty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600" dirty="0">
                <a:latin typeface="HG丸ｺﾞｼｯｸM-PRO" pitchFamily="50" charset="-128"/>
                <a:ea typeface="HG丸ｺﾞｼｯｸM-PRO" pitchFamily="50" charset="-128"/>
              </a:rPr>
              <a:t>②シールと併せてデザインすることで商品価値を</a:t>
            </a:r>
            <a:r>
              <a:rPr lang="en-US" altLang="ja-JP" sz="1600" dirty="0">
                <a:latin typeface="HG丸ｺﾞｼｯｸM-PRO" pitchFamily="50" charset="-128"/>
                <a:ea typeface="HG丸ｺﾞｼｯｸM-PRO" pitchFamily="50" charset="-128"/>
              </a:rPr>
              <a:t>UP</a:t>
            </a:r>
            <a:r>
              <a:rPr lang="ja-JP" altLang="en-US" sz="1600" dirty="0">
                <a:latin typeface="HG丸ｺﾞｼｯｸM-PRO" pitchFamily="50" charset="-128"/>
                <a:ea typeface="HG丸ｺﾞｼｯｸM-PRO" pitchFamily="50" charset="-128"/>
              </a:rPr>
              <a:t>！</a:t>
            </a:r>
            <a:endParaRPr lang="en-US" altLang="ja-JP" sz="1600" dirty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600" dirty="0">
                <a:latin typeface="HG丸ｺﾞｼｯｸM-PRO" pitchFamily="50" charset="-128"/>
                <a:ea typeface="HG丸ｺﾞｼｯｸM-PRO" pitchFamily="50" charset="-128"/>
              </a:rPr>
              <a:t>③表面の特殊加工によりバックなどからスムーズに出し入れが可能！</a:t>
            </a:r>
            <a:endParaRPr lang="en-US" altLang="ja-JP" sz="1600" dirty="0"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2" name="Text Box 5">
            <a:extLst>
              <a:ext uri="{FF2B5EF4-FFF2-40B4-BE49-F238E27FC236}">
                <a16:creationId xmlns:a16="http://schemas.microsoft.com/office/drawing/2014/main" id="{66BF6421-EA6E-1479-9073-2A6008E5CF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99650" y="2585297"/>
            <a:ext cx="4276038" cy="1354217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ja-JP" altLang="en-US" sz="1600" dirty="0">
                <a:latin typeface="HG丸ｺﾞｼｯｸM-PRO" pitchFamily="50" charset="-128"/>
                <a:ea typeface="HG丸ｺﾞｼｯｸM-PRO" pitchFamily="50" charset="-128"/>
              </a:rPr>
              <a:t>当社メリット：</a:t>
            </a:r>
          </a:p>
          <a:p>
            <a:r>
              <a:rPr lang="ja-JP" altLang="en-US" sz="1600" dirty="0">
                <a:latin typeface="HG丸ｺﾞｼｯｸM-PRO" pitchFamily="50" charset="-128"/>
                <a:ea typeface="HG丸ｺﾞｼｯｸM-PRO" pitchFamily="50" charset="-128"/>
              </a:rPr>
              <a:t>・クリアファイルに合わせたシール作成から　セット作業まで、一括手配が可能です。</a:t>
            </a:r>
            <a:endParaRPr lang="en-US" altLang="ja-JP" sz="1600" dirty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600" dirty="0">
                <a:latin typeface="HG丸ｺﾞｼｯｸM-PRO" pitchFamily="50" charset="-128"/>
                <a:ea typeface="HG丸ｺﾞｼｯｸM-PRO" pitchFamily="50" charset="-128"/>
              </a:rPr>
              <a:t>・</a:t>
            </a:r>
            <a:r>
              <a:rPr lang="en-US" altLang="ja-JP" sz="1600" dirty="0">
                <a:latin typeface="HG丸ｺﾞｼｯｸM-PRO" pitchFamily="50" charset="-128"/>
                <a:ea typeface="HG丸ｺﾞｼｯｸM-PRO" pitchFamily="50" charset="-128"/>
              </a:rPr>
              <a:t>A6</a:t>
            </a:r>
            <a:r>
              <a:rPr lang="ja-JP" altLang="en-US" sz="1600" dirty="0">
                <a:latin typeface="HG丸ｺﾞｼｯｸM-PRO" pitchFamily="50" charset="-128"/>
                <a:ea typeface="HG丸ｺﾞｼｯｸM-PRO" pitchFamily="50" charset="-128"/>
              </a:rPr>
              <a:t>～</a:t>
            </a:r>
            <a:r>
              <a:rPr lang="en-US" altLang="ja-JP" sz="1600" dirty="0">
                <a:latin typeface="HG丸ｺﾞｼｯｸM-PRO" pitchFamily="50" charset="-128"/>
                <a:ea typeface="HG丸ｺﾞｼｯｸM-PRO" pitchFamily="50" charset="-128"/>
              </a:rPr>
              <a:t>A3</a:t>
            </a:r>
            <a:r>
              <a:rPr lang="ja-JP" altLang="en-US" sz="1600" dirty="0">
                <a:latin typeface="HG丸ｺﾞｼｯｸM-PRO" pitchFamily="50" charset="-128"/>
                <a:ea typeface="HG丸ｺﾞｼｯｸM-PRO" pitchFamily="50" charset="-128"/>
              </a:rPr>
              <a:t>まで様々なサイズ展開が可能です。</a:t>
            </a:r>
            <a:endParaRPr lang="en-US" altLang="ja-JP" sz="1600" dirty="0">
              <a:latin typeface="HG丸ｺﾞｼｯｸM-PRO" pitchFamily="50" charset="-128"/>
              <a:ea typeface="HG丸ｺﾞｼｯｸM-PRO" pitchFamily="50" charset="-128"/>
            </a:endParaRPr>
          </a:p>
          <a:p>
            <a:endParaRPr lang="ja-JP" altLang="en-US" dirty="0"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4" name="Text Box 5">
            <a:extLst>
              <a:ext uri="{FF2B5EF4-FFF2-40B4-BE49-F238E27FC236}">
                <a16:creationId xmlns:a16="http://schemas.microsoft.com/office/drawing/2014/main" id="{07B14362-BB30-7B1C-BDD1-312ACD8DB7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4476" y="5641844"/>
            <a:ext cx="2137999" cy="276999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ja-JP" sz="1200" dirty="0">
                <a:latin typeface="HG丸ｺﾞｼｯｸM-PRO" pitchFamily="50" charset="-128"/>
                <a:ea typeface="HG丸ｺﾞｼｯｸM-PRO" pitchFamily="50" charset="-128"/>
              </a:rPr>
              <a:t>※</a:t>
            </a:r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画像はイメージです</a:t>
            </a:r>
            <a:endParaRPr lang="en-US" altLang="ja-JP" sz="1200" dirty="0"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9" name="Text Box 5">
            <a:extLst>
              <a:ext uri="{FF2B5EF4-FFF2-40B4-BE49-F238E27FC236}">
                <a16:creationId xmlns:a16="http://schemas.microsoft.com/office/drawing/2014/main" id="{A21FC667-A30B-F67F-12AA-B64536D8CB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6136" y="5778520"/>
            <a:ext cx="4082642" cy="230832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ja-JP" altLang="en-US" sz="900" dirty="0">
                <a:latin typeface="HG丸ｺﾞｼｯｸM-PRO" pitchFamily="50" charset="-128"/>
                <a:ea typeface="HG丸ｺﾞｼｯｸM-PRO" pitchFamily="50" charset="-128"/>
              </a:rPr>
              <a:t>＊ｼｰﾙは</a:t>
            </a:r>
            <a:r>
              <a:rPr lang="en-US" altLang="ja-JP" sz="900" dirty="0">
                <a:latin typeface="HG丸ｺﾞｼｯｸM-PRO" pitchFamily="50" charset="-128"/>
                <a:ea typeface="HG丸ｺﾞｼｯｸM-PRO" pitchFamily="50" charset="-128"/>
              </a:rPr>
              <a:t>UV</a:t>
            </a:r>
            <a:r>
              <a:rPr lang="ja-JP" altLang="en-US" sz="900" dirty="0">
                <a:latin typeface="HG丸ｺﾞｼｯｸM-PRO" pitchFamily="50" charset="-128"/>
                <a:ea typeface="HG丸ｺﾞｼｯｸM-PRO" pitchFamily="50" charset="-128"/>
              </a:rPr>
              <a:t>印刷を推奨いたします</a:t>
            </a:r>
            <a:r>
              <a:rPr lang="en-US" altLang="ja-JP" sz="900" dirty="0">
                <a:latin typeface="HG丸ｺﾞｼｯｸM-PRO" pitchFamily="50" charset="-128"/>
                <a:ea typeface="HG丸ｺﾞｼｯｸM-PRO" pitchFamily="50" charset="-128"/>
              </a:rPr>
              <a:t>(</a:t>
            </a:r>
            <a:r>
              <a:rPr lang="ja-JP" altLang="en-US" sz="900" dirty="0">
                <a:latin typeface="HG丸ｺﾞｼｯｸM-PRO" pitchFamily="50" charset="-128"/>
                <a:ea typeface="HG丸ｺﾞｼｯｸM-PRO" pitchFamily="50" charset="-128"/>
              </a:rPr>
              <a:t>ﾁｭｰﾘｯﾌﾟ現象回避の為</a:t>
            </a:r>
            <a:r>
              <a:rPr lang="en-US" altLang="ja-JP" sz="900" dirty="0">
                <a:latin typeface="HG丸ｺﾞｼｯｸM-PRO" pitchFamily="50" charset="-128"/>
                <a:ea typeface="HG丸ｺﾞｼｯｸM-PRO" pitchFamily="50" charset="-128"/>
              </a:rPr>
              <a:t>)</a:t>
            </a:r>
          </a:p>
        </p:txBody>
      </p:sp>
      <p:pic>
        <p:nvPicPr>
          <p:cNvPr id="6" name="図 5" descr="ダイアグラム&#10;&#10;低い精度で自動的に生成された説明">
            <a:extLst>
              <a:ext uri="{FF2B5EF4-FFF2-40B4-BE49-F238E27FC236}">
                <a16:creationId xmlns:a16="http://schemas.microsoft.com/office/drawing/2014/main" id="{FEC25E5D-E987-89EA-EA62-2AB61A5D607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2837" y="2295442"/>
            <a:ext cx="3090602" cy="2060402"/>
          </a:xfrm>
          <a:prstGeom prst="rect">
            <a:avLst/>
          </a:prstGeom>
        </p:spPr>
      </p:pic>
      <p:pic>
        <p:nvPicPr>
          <p:cNvPr id="10" name="図 9" descr="人, ケーキ, 子供, 小さい が含まれている画像&#10;&#10;自動的に生成された説明">
            <a:extLst>
              <a:ext uri="{FF2B5EF4-FFF2-40B4-BE49-F238E27FC236}">
                <a16:creationId xmlns:a16="http://schemas.microsoft.com/office/drawing/2014/main" id="{575C22B5-1179-AB2E-8374-0D49168D9903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13112" y="3969553"/>
            <a:ext cx="2695397" cy="1796931"/>
          </a:xfrm>
          <a:prstGeom prst="rect">
            <a:avLst/>
          </a:prstGeom>
        </p:spPr>
      </p:pic>
      <p:sp>
        <p:nvSpPr>
          <p:cNvPr id="7" name="Text Box 5">
            <a:extLst>
              <a:ext uri="{FF2B5EF4-FFF2-40B4-BE49-F238E27FC236}">
                <a16:creationId xmlns:a16="http://schemas.microsoft.com/office/drawing/2014/main" id="{928D2D3E-C0CF-5162-B689-0B8C764603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5414" y="4427751"/>
            <a:ext cx="1517061" cy="46166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ja-JP" altLang="en-US" sz="1200" b="1" dirty="0">
                <a:solidFill>
                  <a:srgbClr val="FF0000"/>
                </a:solidFill>
                <a:latin typeface="HG丸ｺﾞｼｯｸM-PRO" pitchFamily="50" charset="-128"/>
                <a:ea typeface="HG丸ｺﾞｼｯｸM-PRO" pitchFamily="50" charset="-128"/>
              </a:rPr>
              <a:t>シールも貼れて、</a:t>
            </a:r>
            <a:endParaRPr lang="en-US" altLang="ja-JP" sz="1200" b="1" dirty="0">
              <a:solidFill>
                <a:srgbClr val="FF0000"/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200" b="1" dirty="0">
                <a:solidFill>
                  <a:srgbClr val="FF0000"/>
                </a:solidFill>
                <a:latin typeface="HG丸ｺﾞｼｯｸM-PRO" pitchFamily="50" charset="-128"/>
                <a:ea typeface="HG丸ｺﾞｼｯｸM-PRO" pitchFamily="50" charset="-128"/>
              </a:rPr>
              <a:t>剥がしやすい！</a:t>
            </a:r>
            <a:endParaRPr lang="en-US" altLang="ja-JP" sz="1200" b="1" dirty="0">
              <a:solidFill>
                <a:srgbClr val="FF0000"/>
              </a:solidFill>
              <a:latin typeface="HG丸ｺﾞｼｯｸM-PRO" pitchFamily="50" charset="-128"/>
              <a:ea typeface="HG丸ｺﾞｼｯｸM-PRO" pitchFamily="50" charset="-128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ウェーブ">
  <a:themeElements>
    <a:clrScheme name="ウェーブ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ウェーブ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ウェーブ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506</TotalTime>
  <Words>173</Words>
  <Application>Microsoft Office PowerPoint</Application>
  <PresentationFormat>画面に合わせる (4:3)</PresentationFormat>
  <Paragraphs>20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HG丸ｺﾞｼｯｸM-PRO</vt:lpstr>
      <vt:lpstr>ＭＳ Ｐ明朝</vt:lpstr>
      <vt:lpstr>Candara</vt:lpstr>
      <vt:lpstr>Symbol</vt:lpstr>
      <vt:lpstr>ウェーブ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140728統一企画書【PPFACTORY　A4ｸﾘｱﾌｧｲﾙ】</dc:title>
  <dc:creator>古瀬 康弘</dc:creator>
  <cp:lastModifiedBy>大貴 栗原</cp:lastModifiedBy>
  <cp:revision>64</cp:revision>
  <cp:lastPrinted>2024-03-13T09:56:08Z</cp:lastPrinted>
  <dcterms:created xsi:type="dcterms:W3CDTF">2013-04-02T06:14:51Z</dcterms:created>
  <dcterms:modified xsi:type="dcterms:W3CDTF">2024-03-29T11:07:47Z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">
    <vt:lpwstr>140728統一企画書【PPFACTORY　A4ｸﾘｱﾌｧｲﾙ】</vt:lpwstr>
  </property>
  <property fmtid="{D5CDD505-2E9C-101B-9397-08002B2CF9AE}" pid="3" name="SlideDescription">
    <vt:lpwstr/>
  </property>
</Properties>
</file>